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09" r:id="rId4"/>
    <p:sldId id="308" r:id="rId5"/>
    <p:sldId id="260" r:id="rId6"/>
    <p:sldId id="268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9417"/>
    <a:srgbClr val="F3D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1" autoAdjust="0"/>
    <p:restoredTop sz="96265" autoAdjust="0"/>
  </p:normalViewPr>
  <p:slideViewPr>
    <p:cSldViewPr snapToGrid="0">
      <p:cViewPr varScale="1">
        <p:scale>
          <a:sx n="106" d="100"/>
          <a:sy n="106" d="100"/>
        </p:scale>
        <p:origin x="79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24A4-5D54-4124-BAB7-A990106EE2D4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7EA29-6EC5-4134-B9EB-A09E2682B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79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21094-4A90-4A8B-978C-3BD17507B8A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C2975-9853-4EFE-AE2E-7EDCF6B8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7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200" dirty="0"/>
              <a:t>The authority will not allow the abatement of City and State taxes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200" dirty="0"/>
              <a:t>The authority should last three years. This represents the cycle for properties to participate in tax sale.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200" dirty="0"/>
              <a:t>Taxes collected should be restricted for funding payment plan options for delinquent and non-delinquent tax payers.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200" dirty="0"/>
              <a:t>Provide direct full or partial assistant to home-owners based on affordability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C2975-9853-4EFE-AE2E-7EDCF6B802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805047"/>
            <a:ext cx="12188840" cy="160356"/>
          </a:xfrm>
          <a:prstGeom prst="rect">
            <a:avLst/>
          </a:prstGeom>
          <a:solidFill>
            <a:srgbClr val="F3D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12188840" cy="1853184"/>
          </a:xfrm>
          <a:prstGeom prst="rect">
            <a:avLst/>
          </a:prstGeom>
          <a:solidFill>
            <a:srgbClr val="D19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5" b="720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5" b="19950"/>
          <a:stretch/>
        </p:blipFill>
        <p:spPr>
          <a:xfrm>
            <a:off x="0" y="0"/>
            <a:ext cx="12161211" cy="63353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" b="99710" l="0" r="99763">
                        <a14:foregroundMark x1="70750" y1="45283" x2="70275" y2="39913"/>
                        <a14:foregroundMark x1="70275" y1="39913" x2="77825" y2="26778"/>
                        <a14:foregroundMark x1="77730" y1="25907" x2="77255" y2="21771"/>
                        <a14:foregroundMark x1="79107" y1="19956" x2="77255" y2="21771"/>
                        <a14:foregroundMark x1="79250" y1="19158" x2="79107" y2="12917"/>
                        <a14:foregroundMark x1="79107" y1="12917" x2="78443" y2="11393"/>
                        <a14:foregroundMark x1="78443" y1="11248" x2="79345" y2="8853"/>
                        <a14:foregroundMark x1="79345" y1="8853" x2="79535" y2="6531"/>
                        <a14:foregroundMark x1="81102" y1="290" x2="80817" y2="3919"/>
                        <a14:foregroundMark x1="81339" y1="871" x2="81624" y2="4717"/>
                        <a14:foregroundMark x1="81624" y1="4717" x2="83048" y2="6676"/>
                        <a14:foregroundMark x1="83048" y1="6676" x2="83523" y2="10813"/>
                        <a14:foregroundMark x1="83333" y1="12917" x2="83713" y2="21771"/>
                        <a14:foregroundMark x1="83713" y1="20827" x2="85138" y2="21480"/>
                        <a14:foregroundMark x1="85233" y1="22061" x2="85043" y2="23295"/>
                        <a14:foregroundMark x1="85138" y1="24238" x2="85423" y2="24819"/>
                        <a14:foregroundMark x1="84710" y1="26488" x2="88224" y2="31422"/>
                        <a14:foregroundMark x1="88224" y1="31422" x2="90028" y2="35486"/>
                        <a14:foregroundMark x1="70655" y1="45573" x2="70228" y2="46009"/>
                        <a14:foregroundMark x1="70228" y1="46009" x2="70560" y2="48041"/>
                        <a14:foregroundMark x1="70560" y1="48041" x2="69231" y2="50145"/>
                        <a14:foregroundMark x1="69278" y1="50871" x2="93210" y2="51379"/>
                        <a14:foregroundMark x1="90218" y1="35849" x2="92308" y2="49202"/>
                        <a14:foregroundMark x1="91216" y1="36865" x2="92403" y2="39332"/>
                        <a14:foregroundMark x1="91928" y1="41727" x2="92308" y2="46372"/>
                        <a14:foregroundMark x1="8689" y1="50581" x2="22270" y2="50145"/>
                        <a14:foregroundMark x1="22555" y1="50290" x2="25024" y2="54717"/>
                        <a14:foregroundMark x1="25261" y1="54427" x2="25736" y2="51234"/>
                        <a14:foregroundMark x1="25736" y1="51234" x2="27066" y2="51089"/>
                        <a14:foregroundMark x1="27066" y1="51089" x2="27018" y2="46517"/>
                        <a14:foregroundMark x1="27255" y1="47097" x2="29630" y2="43106"/>
                        <a14:foregroundMark x1="30152" y1="43251" x2="29915" y2="56531"/>
                        <a14:foregroundMark x1="30057" y1="56676" x2="34900" y2="56386"/>
                        <a14:foregroundMark x1="34900" y1="56386" x2="38936" y2="64441"/>
                        <a14:foregroundMark x1="38936" y1="64441" x2="45726" y2="64441"/>
                        <a14:foregroundMark x1="45726" y1="64441" x2="46581" y2="66038"/>
                        <a14:foregroundMark x1="46581" y1="66038" x2="51614" y2="66038"/>
                        <a14:foregroundMark x1="51804" y1="66763" x2="54796" y2="73803"/>
                        <a14:foregroundMark x1="54796" y1="73803" x2="69468" y2="73295"/>
                        <a14:foregroundMark x1="70560" y1="68723" x2="70655" y2="54136"/>
                        <a14:foregroundMark x1="92213" y1="55370" x2="92783" y2="69521"/>
                        <a14:foregroundMark x1="93922" y1="74383" x2="94302" y2="76560"/>
                        <a14:foregroundMark x1="95489" y1="78084" x2="95489" y2="79898"/>
                        <a14:foregroundMark x1="99763" y1="86284" x2="95679" y2="86284"/>
                        <a14:foregroundMark x1="95679" y1="86284" x2="96771" y2="80914"/>
                        <a14:foregroundMark x1="3086" y1="42961" x2="5271" y2="40856"/>
                        <a14:foregroundMark x1="5366" y1="40856" x2="8405" y2="42961"/>
                        <a14:foregroundMark x1="8405" y1="42961" x2="8594" y2="49347"/>
                        <a14:foregroundMark x1="2896" y1="45573" x2="0" y2="53919"/>
                        <a14:foregroundMark x1="95" y1="53628" x2="190" y2="99710"/>
                        <a14:foregroundMark x1="5033" y1="40856" x2="5128" y2="40856"/>
                        <a14:foregroundMark x1="5413" y1="40348" x2="5413" y2="40348"/>
                        <a14:foregroundMark x1="5556" y1="35269" x2="5556" y2="35269"/>
                        <a14:foregroundMark x1="5888" y1="30406" x2="5888" y2="30406"/>
                        <a14:foregroundMark x1="6030" y1="27068" x2="6030" y2="27068"/>
                        <a14:foregroundMark x1="5793" y1="28810" x2="5793" y2="28810"/>
                        <a14:foregroundMark x1="5556" y1="32293" x2="5556" y2="32293"/>
                        <a14:foregroundMark x1="5271" y1="38679" x2="5271" y2="38679"/>
                        <a14:foregroundMark x1="5413" y1="33962" x2="5413" y2="33962"/>
                        <a14:foregroundMark x1="6980" y1="40639" x2="6980" y2="40639"/>
                        <a14:foregroundMark x1="30674" y1="27939" x2="30674" y2="27939"/>
                        <a14:foregroundMark x1="30437" y1="31132" x2="30437" y2="31132"/>
                        <a14:foregroundMark x1="30437" y1="32729" x2="30437" y2="32729"/>
                        <a14:foregroundMark x1="30437" y1="33962" x2="30437" y2="33962"/>
                        <a14:foregroundMark x1="30437" y1="36430" x2="30437" y2="36430"/>
                        <a14:foregroundMark x1="30247" y1="39623" x2="30247" y2="39623"/>
                        <a14:foregroundMark x1="30294" y1="41001" x2="30294" y2="41001"/>
                        <a14:foregroundMark x1="30247" y1="41364" x2="30247" y2="41364"/>
                        <a14:foregroundMark x1="30389" y1="29536" x2="30389" y2="29536"/>
                      </a14:backgroundRemoval>
                    </a14:imgEffect>
                    <a14:imgEffect>
                      <a14:colorTemperature colorTemp="55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" b="19950"/>
          <a:stretch/>
        </p:blipFill>
        <p:spPr>
          <a:xfrm>
            <a:off x="0" y="-18288"/>
            <a:ext cx="12161211" cy="6352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853184"/>
            <a:ext cx="10058400" cy="247192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1A47879-8E37-49E6-AAD9-50AA3BDEDF1D}" type="datetime1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6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77549"/>
            <a:ext cx="10058400" cy="1159811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571A-3833-404E-92BA-6411CC5E10CB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60" y="-4343"/>
            <a:ext cx="12188840" cy="581892"/>
          </a:xfrm>
          <a:prstGeom prst="rect">
            <a:avLst/>
          </a:prstGeom>
          <a:solidFill>
            <a:srgbClr val="D19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2426" r="567" b="3299"/>
          <a:stretch/>
        </p:blipFill>
        <p:spPr>
          <a:xfrm>
            <a:off x="3160" y="-4343"/>
            <a:ext cx="1808019" cy="5818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80018"/>
            <a:ext cx="12188840" cy="63263"/>
          </a:xfrm>
          <a:prstGeom prst="rect">
            <a:avLst/>
          </a:prstGeom>
          <a:solidFill>
            <a:srgbClr val="F3D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1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39665"/>
            <a:ext cx="2628900" cy="5432534"/>
          </a:xfrm>
        </p:spPr>
        <p:txBody>
          <a:bodyPr vert="eaVert"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39666"/>
            <a:ext cx="7734300" cy="5432534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B003-3EC9-4233-BC11-1741F6B5ABA0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60" y="-4343"/>
            <a:ext cx="12188840" cy="581892"/>
          </a:xfrm>
          <a:prstGeom prst="rect">
            <a:avLst/>
          </a:prstGeom>
          <a:solidFill>
            <a:srgbClr val="D19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2426" r="567" b="3299"/>
          <a:stretch/>
        </p:blipFill>
        <p:spPr>
          <a:xfrm>
            <a:off x="3160" y="-4343"/>
            <a:ext cx="1808019" cy="58189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80018"/>
            <a:ext cx="12188840" cy="63263"/>
          </a:xfrm>
          <a:prstGeom prst="rect">
            <a:avLst/>
          </a:prstGeom>
          <a:solidFill>
            <a:srgbClr val="F3D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8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0" y="-4343"/>
            <a:ext cx="12188840" cy="581892"/>
          </a:xfrm>
          <a:prstGeom prst="rect">
            <a:avLst/>
          </a:prstGeom>
          <a:solidFill>
            <a:srgbClr val="D19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77549"/>
            <a:ext cx="10058400" cy="1159811"/>
          </a:xfrm>
        </p:spPr>
        <p:txBody>
          <a:bodyPr/>
          <a:lstStyle>
            <a:lvl1pPr marL="0"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AB8C-F795-449C-B67C-CFC797405B7E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76943"/>
            <a:ext cx="12188840" cy="63263"/>
          </a:xfrm>
          <a:prstGeom prst="rect">
            <a:avLst/>
          </a:prstGeom>
          <a:solidFill>
            <a:srgbClr val="F3D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8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1F4-2B3A-4733-9A5E-A311B2EEB5DA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160" y="-4343"/>
            <a:ext cx="12188840" cy="581892"/>
          </a:xfrm>
          <a:prstGeom prst="rect">
            <a:avLst/>
          </a:prstGeom>
          <a:solidFill>
            <a:srgbClr val="D19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580018"/>
            <a:ext cx="12188840" cy="63263"/>
          </a:xfrm>
          <a:prstGeom prst="rect">
            <a:avLst/>
          </a:prstGeom>
          <a:solidFill>
            <a:srgbClr val="F3D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577549"/>
            <a:ext cx="10058400" cy="1159811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6462-6A16-4C28-9BDE-DBBAEFF003F2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60" y="-4343"/>
            <a:ext cx="12188840" cy="581892"/>
          </a:xfrm>
          <a:prstGeom prst="rect">
            <a:avLst/>
          </a:prstGeom>
          <a:solidFill>
            <a:srgbClr val="D19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80018"/>
            <a:ext cx="12188840" cy="63263"/>
          </a:xfrm>
          <a:prstGeom prst="rect">
            <a:avLst/>
          </a:prstGeom>
          <a:solidFill>
            <a:srgbClr val="F3D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60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577549"/>
            <a:ext cx="10058400" cy="1159811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D92C-5B4E-4FB7-A772-04E5C4B618FF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0" y="-4343"/>
            <a:ext cx="12188840" cy="581892"/>
          </a:xfrm>
          <a:prstGeom prst="rect">
            <a:avLst/>
          </a:prstGeom>
          <a:solidFill>
            <a:srgbClr val="D19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580018"/>
            <a:ext cx="12188840" cy="63263"/>
          </a:xfrm>
          <a:prstGeom prst="rect">
            <a:avLst/>
          </a:prstGeom>
          <a:solidFill>
            <a:srgbClr val="F3D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09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77549"/>
            <a:ext cx="10058400" cy="1159811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754E-4559-4F23-AE7A-427C1CC7ABFA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60" y="-4343"/>
            <a:ext cx="12188840" cy="581892"/>
          </a:xfrm>
          <a:prstGeom prst="rect">
            <a:avLst/>
          </a:prstGeom>
          <a:solidFill>
            <a:srgbClr val="D19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2426" r="567" b="3299"/>
          <a:stretch/>
        </p:blipFill>
        <p:spPr>
          <a:xfrm>
            <a:off x="3160" y="-4343"/>
            <a:ext cx="1808019" cy="58189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80018"/>
            <a:ext cx="12188840" cy="63263"/>
          </a:xfrm>
          <a:prstGeom prst="rect">
            <a:avLst/>
          </a:prstGeom>
          <a:solidFill>
            <a:srgbClr val="F3D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1851-76C2-4063-BAC9-AB1DC23FF3A0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160" y="-4343"/>
            <a:ext cx="12188840" cy="581892"/>
          </a:xfrm>
          <a:prstGeom prst="rect">
            <a:avLst/>
          </a:prstGeom>
          <a:solidFill>
            <a:srgbClr val="D19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580018"/>
            <a:ext cx="12188840" cy="63263"/>
          </a:xfrm>
          <a:prstGeom prst="rect">
            <a:avLst/>
          </a:prstGeom>
          <a:solidFill>
            <a:srgbClr val="F3D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FFFFFF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CF21DD-0480-4A2A-99BB-B55AFCEB852D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160" y="-4343"/>
            <a:ext cx="12188840" cy="581892"/>
          </a:xfrm>
          <a:prstGeom prst="rect">
            <a:avLst/>
          </a:prstGeom>
          <a:solidFill>
            <a:srgbClr val="D19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2426" r="567" b="3299"/>
          <a:stretch/>
        </p:blipFill>
        <p:spPr>
          <a:xfrm>
            <a:off x="3160" y="-4343"/>
            <a:ext cx="1808019" cy="5818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80018"/>
            <a:ext cx="12188840" cy="63263"/>
          </a:xfrm>
          <a:prstGeom prst="rect">
            <a:avLst/>
          </a:prstGeom>
          <a:solidFill>
            <a:srgbClr val="F3D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92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1">
                <a:solidFill>
                  <a:srgbClr val="FFFFFF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4D1-20D5-420C-A4ED-27D25A8CC043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160" y="-4343"/>
            <a:ext cx="12188840" cy="581892"/>
          </a:xfrm>
          <a:prstGeom prst="rect">
            <a:avLst/>
          </a:prstGeom>
          <a:solidFill>
            <a:srgbClr val="D19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2426" r="567" b="3299"/>
          <a:stretch/>
        </p:blipFill>
        <p:spPr>
          <a:xfrm>
            <a:off x="3160" y="-4343"/>
            <a:ext cx="1808019" cy="5818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80018"/>
            <a:ext cx="12188840" cy="63263"/>
          </a:xfrm>
          <a:prstGeom prst="rect">
            <a:avLst/>
          </a:prstGeom>
          <a:solidFill>
            <a:srgbClr val="F3D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8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B0EE96E6-43C2-4489-9338-4314C62369FA}" type="datetime1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ED70B608-97FA-44D4-8765-F1C6F986D7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8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Bahnschrift" panose="020B0502040204020203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Bahnschrift" panose="020B0502040204020203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Bahnschrift" panose="020B0502040204020203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Bahnschrift" panose="020B0502040204020203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Bahnschrift" panose="020B0502040204020203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506872"/>
            <a:ext cx="10058400" cy="174300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Baltimore City </a:t>
            </a:r>
            <a:br>
              <a:rPr lang="en-US" dirty="0"/>
            </a:br>
            <a:r>
              <a:rPr lang="en-US" dirty="0"/>
              <a:t>Tax Sale Reform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2163545"/>
          </a:xfrm>
        </p:spPr>
        <p:txBody>
          <a:bodyPr>
            <a:normAutofit/>
          </a:bodyPr>
          <a:lstStyle/>
          <a:p>
            <a:fld id="{9208A654-FDF6-4A00-8706-31C7A67A233C}" type="datetime4">
              <a:rPr lang="en-US" smtClean="0"/>
              <a:t>December 16, 2021</a:t>
            </a:fld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4633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5C80-9F94-4538-B2DD-C2348953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C2643-C8EF-46DA-A2C5-C162BD23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25645" cy="431993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2400" dirty="0"/>
              <a:t>Finance’s Perspective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 Areas of Concern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 Barriers to Reform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 Looking to Other Jurisdictions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Outstanding questions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Considerations for a New Process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7393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5C80-9F94-4538-B2DD-C2348953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Finance’s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C2643-C8EF-46DA-A2C5-C162BD23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25645" cy="431993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2400" dirty="0"/>
              <a:t>Collect lost revenue to fund City services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 Tax sale is a tool to meet that goal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 Current structures and authority has gotten to where we are today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 Reform is needed, with a focus on aiding residents AND maintaining core City revenues</a:t>
            </a:r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 Acknowledge that by addressing barriers, such as our systems and authority, reform could possibly even increase revenue</a:t>
            </a:r>
          </a:p>
        </p:txBody>
      </p:sp>
    </p:spTree>
    <p:extLst>
      <p:ext uri="{BB962C8B-B14F-4D97-AF65-F5344CB8AC3E}">
        <p14:creationId xmlns:p14="http://schemas.microsoft.com/office/powerpoint/2010/main" val="169642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4717"/>
          </a:xfrm>
        </p:spPr>
        <p:txBody>
          <a:bodyPr>
            <a:normAutofit/>
          </a:bodyPr>
          <a:lstStyle/>
          <a:p>
            <a:pPr marL="231775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Data sources: </a:t>
            </a:r>
            <a:r>
              <a:rPr lang="en-US" dirty="0"/>
              <a:t>Finance receives data from various sources, including SDAT, which can lead to issues with data accuracy and validation. </a:t>
            </a:r>
          </a:p>
          <a:p>
            <a:pPr marL="524383" lvl="1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Data is stored in the City’s mainframe, which BCIT manages and is a very old system.</a:t>
            </a:r>
          </a:p>
          <a:p>
            <a:pPr marL="524383" lvl="1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Lack certain data (income, age) that limits targeted outreach and understanding full impact of changes, such as the tax sale exemption program.</a:t>
            </a:r>
          </a:p>
          <a:p>
            <a:pPr marL="231775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System capabilities: </a:t>
            </a:r>
            <a:r>
              <a:rPr lang="en-US" dirty="0"/>
              <a:t>These are longstanding platforms that do not interact with each other, creating many operational and customer services deficiencies.</a:t>
            </a:r>
          </a:p>
          <a:p>
            <a:pPr marL="524383" lvl="1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Residents can’t pay all bills at once, but need to pay each separately.</a:t>
            </a:r>
          </a:p>
          <a:p>
            <a:pPr marL="524383" lvl="1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Each year establishes a new account, which causes problems when people are paying bills for multiple years.</a:t>
            </a:r>
          </a:p>
          <a:p>
            <a:pPr marL="524383" lvl="1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BCIT will begin the replacement of tax/property systems by the third quarter of 2022.</a:t>
            </a:r>
          </a:p>
          <a:p>
            <a:pPr marL="231775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Lien review/calculation: </a:t>
            </a:r>
            <a:r>
              <a:rPr lang="en-US" dirty="0"/>
              <a:t>Property liens are reviewed, and recalculated as needed, in a manual process when purchased or redeemed.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6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894701"/>
          </a:xfrm>
        </p:spPr>
        <p:txBody>
          <a:bodyPr>
            <a:normAutofit/>
          </a:bodyPr>
          <a:lstStyle/>
          <a:p>
            <a:pPr marL="231775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Abatement authority: </a:t>
            </a:r>
            <a:r>
              <a:rPr lang="en-US" dirty="0"/>
              <a:t>DHCD and Real Estate have abatement authority for liens when properties are being used for development. Law is able to back-out interest for payment agreements based on need.</a:t>
            </a:r>
          </a:p>
          <a:p>
            <a:pPr marL="231775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Upside-down properties: </a:t>
            </a:r>
            <a:r>
              <a:rPr lang="en-US" dirty="0"/>
              <a:t>Many properties that cycle through tax sale with liens owned by Mayor and City Council end up with outstanding costs higher than assessment. </a:t>
            </a:r>
          </a:p>
          <a:p>
            <a:pPr marL="524383" lvl="1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Finance does not have authority to abate these costs or stop interest and penalty from accruing.</a:t>
            </a:r>
          </a:p>
          <a:p>
            <a:pPr marL="231775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Customer service: </a:t>
            </a:r>
            <a:r>
              <a:rPr lang="en-US" dirty="0"/>
              <a:t>Finance manages customer service for a variety of City bills and can get overwhelmed with requests due to staffing shortages, especially during tax sale time.</a:t>
            </a:r>
          </a:p>
          <a:p>
            <a:pPr marL="524383" lvl="1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Partner agencies also face this struggle—DHCD, DPW, ECB.</a:t>
            </a:r>
          </a:p>
          <a:p>
            <a:pPr marL="524383" lvl="1" indent="-23177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System issues create unique problems for residents that require extensive support and analysis from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1EB-175D-4DA5-A6A5-2AC182A8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Barriers to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44F83-DA0B-42DF-8CC5-1CD3CD30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588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900" dirty="0"/>
              <a:t> </a:t>
            </a:r>
            <a:r>
              <a:rPr lang="en-US" sz="2800" dirty="0"/>
              <a:t>The City does not have authority to eliminate outstanding tax sale liabilities.  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 The City has no authority to provide payment plans for delinquent accounts.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 The City does not have a mechanism in place to identify tax </a:t>
            </a:r>
            <a:r>
              <a:rPr lang="en-US" sz="2800" u="sng" dirty="0"/>
              <a:t>affordability</a:t>
            </a:r>
            <a:r>
              <a:rPr lang="en-US" sz="2800" dirty="0"/>
              <a:t>.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 The City has limited resources (finances, personnel, equipment) given current state of systems and budget to meet the need.</a:t>
            </a:r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en-US" sz="2200" dirty="0"/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en-US" sz="2200" dirty="0"/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7999C-FA4A-4716-B163-7C7A5292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0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8D6B-C4C4-4D09-BA38-F6EB9F4B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to Other Jurisdictions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946B7-6861-4E4A-826E-8A61EE106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Philadelphia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EA983-35F6-42AB-8F6C-70EECF9910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Payment plan for property taxes with option of paying $0, based on affordability</a:t>
            </a:r>
          </a:p>
          <a:p>
            <a:endParaRPr lang="en-US" dirty="0"/>
          </a:p>
          <a:p>
            <a:r>
              <a:rPr lang="en-US" dirty="0"/>
              <a:t>Extensive outreach and coordination to enroll all residents in payment plans</a:t>
            </a:r>
          </a:p>
          <a:p>
            <a:endParaRPr lang="en-US" dirty="0"/>
          </a:p>
          <a:p>
            <a:r>
              <a:rPr lang="en-US" dirty="0"/>
              <a:t>Monthly Sheriff’s sale allows for sale of actual property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B3815-2EA5-4F8F-AC6F-D566C35DE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Rhode island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150DC-233F-4711-A009-47D907DE74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Option for liens to be purchased by </a:t>
            </a:r>
            <a:r>
              <a:rPr lang="en-US" dirty="0" err="1"/>
              <a:t>RIHousing</a:t>
            </a:r>
            <a:r>
              <a:rPr lang="en-US" dirty="0"/>
              <a:t> and repaid over 5 years</a:t>
            </a:r>
          </a:p>
          <a:p>
            <a:endParaRPr lang="en-US" dirty="0"/>
          </a:p>
          <a:p>
            <a:r>
              <a:rPr lang="en-US" dirty="0"/>
              <a:t>Payment plan </a:t>
            </a:r>
            <a:r>
              <a:rPr lang="en-US"/>
              <a:t>requirements established on </a:t>
            </a:r>
            <a:r>
              <a:rPr lang="en-US" dirty="0"/>
              <a:t>case by case basis</a:t>
            </a:r>
          </a:p>
          <a:p>
            <a:endParaRPr lang="en-US" dirty="0"/>
          </a:p>
          <a:p>
            <a:r>
              <a:rPr lang="en-US" dirty="0"/>
              <a:t>Provides assistance with connecting to other resources beyond payment plans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5A1F2-975A-4483-B40C-DBAB8013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6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B88D-987C-4944-9524-9223A920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F743-B552-4DFD-B7BB-E83B7AA8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47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“</a:t>
            </a:r>
            <a:r>
              <a:rPr lang="en-US" dirty="0" err="1"/>
              <a:t>lienable</a:t>
            </a:r>
            <a:r>
              <a:rPr lang="en-US" dirty="0"/>
              <a:t>”? Why structured in that way?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Finance supports conducting an analysis of what unpaid bills are “</a:t>
            </a:r>
            <a:r>
              <a:rPr lang="en-US" dirty="0" err="1"/>
              <a:t>lienable</a:t>
            </a:r>
            <a:r>
              <a:rPr lang="en-US" dirty="0"/>
              <a:t>” and assessing whether bills should be eligible for tax sale.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Important to assess what the revenue is linked to and alternative means of funding without liens/tax sale.</a:t>
            </a:r>
          </a:p>
          <a:p>
            <a:pPr lvl="1"/>
            <a:endParaRPr lang="en-US" sz="1100" dirty="0"/>
          </a:p>
          <a:p>
            <a:r>
              <a:rPr lang="en-US" dirty="0"/>
              <a:t>How can the process be refined based on types of properties/ownership?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Based on the research and analysis of various groups, it is apparent that a one size fits all process doesn’t work.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However, uncertain what level of variability in the process is possible based on systems and authority.</a:t>
            </a:r>
          </a:p>
          <a:p>
            <a:endParaRPr lang="en-US" sz="1000" dirty="0"/>
          </a:p>
          <a:p>
            <a:r>
              <a:rPr lang="en-US" dirty="0"/>
              <a:t>Why are our current programs/resources not meeting the need?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Other agencies have programs in place to address some of this, such as Real Estate, DHCD, and Law.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What are these programs missing/not addressing? OR Can they be scaled up to meet the need?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18C45-3774-495C-A53C-C400D0BB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9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158-E5C8-4F61-A2FE-19DFCE93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a new 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55BA-8356-42F5-9E3A-ED8341775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2"/>
          </a:xfrm>
        </p:spPr>
        <p:txBody>
          <a:bodyPr>
            <a:normAutofit/>
          </a:bodyPr>
          <a:lstStyle/>
          <a:p>
            <a:r>
              <a:rPr lang="en-US" dirty="0"/>
              <a:t>Legal Authority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Concerns around enabling authority creating bias by abating some but not other factors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Defer to State on a lot of issues that tie our hands, such as eligibility based on property type</a:t>
            </a:r>
          </a:p>
          <a:p>
            <a:r>
              <a:rPr lang="en-US" dirty="0"/>
              <a:t>Impact to Customers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Understanding who is impacted currently and ensuring reforms have equitable impact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Exploring incorporation of an </a:t>
            </a:r>
            <a:r>
              <a:rPr lang="en-US" u="sng" dirty="0"/>
              <a:t>affordability</a:t>
            </a:r>
            <a:r>
              <a:rPr lang="en-US" dirty="0"/>
              <a:t> measure and addressing tax burden on residents</a:t>
            </a:r>
          </a:p>
          <a:p>
            <a:r>
              <a:rPr lang="en-US" dirty="0"/>
              <a:t>System Needs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Identify customizable billing and collections system that would meet the City’s needs</a:t>
            </a:r>
          </a:p>
          <a:p>
            <a:r>
              <a:rPr lang="en-US" dirty="0"/>
              <a:t>Implementation Resources 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Need to identify funding and staffing needs, as well as technology upgrades</a:t>
            </a:r>
          </a:p>
          <a:p>
            <a:r>
              <a:rPr lang="en-US" dirty="0"/>
              <a:t>Impacts to City Revenues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Understanding what the fiscal impact of reforms will mean for City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7F7B6-3CBE-4DCA-9DBD-4BC6D13D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967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0070C0"/>
      </a:accent3>
      <a:accent4>
        <a:srgbClr val="00B0F0"/>
      </a:accent4>
      <a:accent5>
        <a:srgbClr val="5F5F5F"/>
      </a:accent5>
      <a:accent6>
        <a:srgbClr val="4D4D4D"/>
      </a:accent6>
      <a:hlink>
        <a:srgbClr val="0070C0"/>
      </a:hlink>
      <a:folHlink>
        <a:srgbClr val="00B0F0"/>
      </a:folHlink>
    </a:clrScheme>
    <a:fontScheme name="Custom 1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4629</TotalTime>
  <Words>902</Words>
  <Application>Microsoft Office PowerPoint</Application>
  <PresentationFormat>Widescreen</PresentationFormat>
  <Paragraphs>91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Bahnschrift</vt:lpstr>
      <vt:lpstr>Calibri</vt:lpstr>
      <vt:lpstr>Courier New</vt:lpstr>
      <vt:lpstr>Wingdings</vt:lpstr>
      <vt:lpstr>Retrospect</vt:lpstr>
      <vt:lpstr>Baltimore City  Tax Sale Reform</vt:lpstr>
      <vt:lpstr> Presentation</vt:lpstr>
      <vt:lpstr>Finance’s Perspective</vt:lpstr>
      <vt:lpstr>Areas of Concern</vt:lpstr>
      <vt:lpstr>Areas of Concern</vt:lpstr>
      <vt:lpstr>Barriers to Reform</vt:lpstr>
      <vt:lpstr>Looking to Other Jurisdictions</vt:lpstr>
      <vt:lpstr>Outstanding Questions</vt:lpstr>
      <vt:lpstr>Considerations for a new process…</vt:lpstr>
    </vt:vector>
  </TitlesOfParts>
  <Company>Baltimore 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2020 Mayor’s Budget Retreat</dc:title>
  <dc:creator>Nguyen, Lillian</dc:creator>
  <cp:lastModifiedBy>Aponte, Pedro (DOF)</cp:lastModifiedBy>
  <cp:revision>196</cp:revision>
  <dcterms:created xsi:type="dcterms:W3CDTF">2018-09-28T14:08:57Z</dcterms:created>
  <dcterms:modified xsi:type="dcterms:W3CDTF">2021-12-16T20:18:27Z</dcterms:modified>
</cp:coreProperties>
</file>