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36" r:id="rId5"/>
    <p:sldId id="344" r:id="rId6"/>
    <p:sldId id="355" r:id="rId7"/>
    <p:sldId id="357" r:id="rId8"/>
    <p:sldId id="356" r:id="rId9"/>
    <p:sldId id="318" r:id="rId10"/>
    <p:sldId id="347" r:id="rId11"/>
    <p:sldId id="34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by Headrick" initials="GH" lastIdx="71" clrIdx="0">
    <p:extLst>
      <p:ext uri="{19B8F6BF-5375-455C-9EA6-DF929625EA0E}">
        <p15:presenceInfo xmlns:p15="http://schemas.microsoft.com/office/powerpoint/2012/main" userId="S::gheadri1@jh.edu::8ba3e8a3-3d29-4b7e-b5bb-f98dabd492ea" providerId="AD"/>
      </p:ext>
    </p:extLst>
  </p:cmAuthor>
  <p:cmAuthor id="2" name="Mehu, Natasha (Mayor's Office)" initials="MN(O" lastIdx="3" clrIdx="1">
    <p:extLst>
      <p:ext uri="{19B8F6BF-5375-455C-9EA6-DF929625EA0E}">
        <p15:presenceInfo xmlns:p15="http://schemas.microsoft.com/office/powerpoint/2012/main" userId="S-1-5-21-487349131-2095749132-2248483902-1413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4249" autoAdjust="0"/>
  </p:normalViewPr>
  <p:slideViewPr>
    <p:cSldViewPr snapToGrid="0">
      <p:cViewPr varScale="1">
        <p:scale>
          <a:sx n="78" d="100"/>
          <a:sy n="78" d="100"/>
        </p:scale>
        <p:origin x="6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1EBE0-53E2-4DF1-8F54-5085CD4F296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73C95-6AF3-4F4D-B24C-E1AB3D38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2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07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3412E2-4C4C-45A5-80AD-F9A1758FB5EA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81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Chairs to discuss Question and Answer Process during Call to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1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9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0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2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18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14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0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0" y="4646615"/>
            <a:ext cx="9144000" cy="26987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7" name="Picture 15" descr="PlanningTransparen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9000" y="4883150"/>
            <a:ext cx="16891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15"/>
          <p:cNvSpPr>
            <a:spLocks noGrp="1"/>
          </p:cNvSpPr>
          <p:nvPr>
            <p:ph type="sldNum" sz="quarter" idx="10"/>
          </p:nvPr>
        </p:nvSpPr>
        <p:spPr>
          <a:xfrm>
            <a:off x="6477001" y="6477000"/>
            <a:ext cx="1020763" cy="304800"/>
          </a:xfrm>
        </p:spPr>
        <p:txBody>
          <a:bodyPr/>
          <a:lstStyle>
            <a:lvl1pPr>
              <a:defRPr/>
            </a:lvl1pPr>
          </a:lstStyle>
          <a:p>
            <a:fld id="{EA4BFFD5-BC6A-499A-99B1-56BAB1D102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2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838200"/>
            <a:ext cx="8074152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2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9720672E-6D84-4EEF-94AA-2816EDE458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22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62620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2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6FE45514-96AF-4CFD-BDDB-39204D9E82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Rectangle 28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913962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/>
          </p:nvPr>
        </p:nvSpPr>
        <p:spPr>
          <a:xfrm>
            <a:off x="4416552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/>
          </p:nvPr>
        </p:nvSpPr>
        <p:spPr>
          <a:xfrm>
            <a:off x="4419600" y="429158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800600"/>
            <a:ext cx="3962400" cy="144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4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6" name="Rectangle 6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DDEA064F-99A6-4E7B-B930-68D99B2453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Rectangle 12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427759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/>
          </p:nvPr>
        </p:nvSpPr>
        <p:spPr>
          <a:xfrm>
            <a:off x="4416552" y="381000"/>
            <a:ext cx="3965448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/>
          </p:nvPr>
        </p:nvSpPr>
        <p:spPr>
          <a:xfrm>
            <a:off x="301752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/>
          </p:nvPr>
        </p:nvSpPr>
        <p:spPr>
          <a:xfrm>
            <a:off x="304800" y="4291584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800600"/>
            <a:ext cx="3962400" cy="144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4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2" name="Rectangle 6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041FD512-A0B9-40F3-A8C8-17C329D85C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Rectangle 12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555526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/>
          </p:nvPr>
        </p:nvSpPr>
        <p:spPr>
          <a:xfrm>
            <a:off x="4416552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429158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724400"/>
            <a:ext cx="3962400" cy="152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4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4" name="Rectangle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fld id="{8B4449C1-CE64-4CD9-9F23-83FE9872454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" name="Rectangle 12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779703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/>
          </p:nvPr>
        </p:nvSpPr>
        <p:spPr>
          <a:xfrm>
            <a:off x="307848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/>
          </p:nvPr>
        </p:nvSpPr>
        <p:spPr>
          <a:xfrm>
            <a:off x="304800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/>
          </p:nvPr>
        </p:nvSpPr>
        <p:spPr>
          <a:xfrm>
            <a:off x="307848" y="429158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800600"/>
            <a:ext cx="3962400" cy="144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4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7" name="Rectangle 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AC9A6290-7161-4881-BC3E-8FF673BDDD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" name="Rectangle 12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1029205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Rectangle 43"/>
          <p:cNvSpPr>
            <a:spLocks noGrp="1"/>
          </p:cNvSpPr>
          <p:nvPr>
            <p:ph type="sldNum" sz="quarter" idx="60"/>
          </p:nvPr>
        </p:nvSpPr>
        <p:spPr/>
        <p:txBody>
          <a:bodyPr/>
          <a:lstStyle>
            <a:lvl1pPr>
              <a:defRPr/>
            </a:lvl1pPr>
          </a:lstStyle>
          <a:p>
            <a:fld id="{BA94F67F-0DF0-4321-BEDE-0C24430720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45"/>
          <p:cNvSpPr>
            <a:spLocks noGrp="1"/>
          </p:cNvSpPr>
          <p:nvPr>
            <p:ph type="ftr" sz="quarter" idx="6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711644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B4C14-7FAD-409F-A374-444B710D24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90462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/>
          </p:nvPr>
        </p:nvSpPr>
        <p:spPr>
          <a:xfrm>
            <a:off x="7696200" y="3810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/>
          </p:nvPr>
        </p:nvSpPr>
        <p:spPr>
          <a:xfrm>
            <a:off x="7696200" y="8382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/>
          </p:nvPr>
        </p:nvSpPr>
        <p:spPr>
          <a:xfrm>
            <a:off x="7696200" y="12954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/>
          </p:nvPr>
        </p:nvSpPr>
        <p:spPr>
          <a:xfrm>
            <a:off x="7696200" y="17526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/>
          </p:nvPr>
        </p:nvSpPr>
        <p:spPr>
          <a:xfrm>
            <a:off x="7696200" y="22098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/>
          </p:nvPr>
        </p:nvSpPr>
        <p:spPr>
          <a:xfrm>
            <a:off x="7696200" y="26670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/>
          </p:nvPr>
        </p:nvSpPr>
        <p:spPr>
          <a:xfrm>
            <a:off x="7696200" y="31242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/>
          </p:nvPr>
        </p:nvSpPr>
        <p:spPr>
          <a:xfrm>
            <a:off x="7696200" y="35814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/>
          </p:nvPr>
        </p:nvSpPr>
        <p:spPr>
          <a:xfrm>
            <a:off x="7696200" y="40386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/>
          </p:nvPr>
        </p:nvSpPr>
        <p:spPr>
          <a:xfrm>
            <a:off x="7696200" y="44958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/>
          </p:nvPr>
        </p:nvSpPr>
        <p:spPr>
          <a:xfrm>
            <a:off x="7696200" y="49530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/>
          </p:nvPr>
        </p:nvSpPr>
        <p:spPr>
          <a:xfrm>
            <a:off x="7696200" y="54102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/>
          </p:nvPr>
        </p:nvSpPr>
        <p:spPr>
          <a:xfrm>
            <a:off x="7696200" y="58674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3"/>
          <p:cNvSpPr>
            <a:spLocks noGrp="1"/>
          </p:cNvSpPr>
          <p:nvPr>
            <p:ph type="sldNum" sz="quarter" idx="39"/>
          </p:nvPr>
        </p:nvSpPr>
        <p:spPr/>
        <p:txBody>
          <a:bodyPr/>
          <a:lstStyle>
            <a:lvl1pPr>
              <a:defRPr/>
            </a:lvl1pPr>
          </a:lstStyle>
          <a:p>
            <a:fld id="{043D02A5-510F-4172-BE70-8E372495A5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3" name="Rectangle 34"/>
          <p:cNvSpPr>
            <a:spLocks noGrp="1"/>
          </p:cNvSpPr>
          <p:nvPr>
            <p:ph type="ftr" sz="quarter" idx="4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74564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0" y="4646615"/>
            <a:ext cx="9144000" cy="26987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5" name="Picture 14" descr="Compas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1" y="6211890"/>
            <a:ext cx="6731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6477001" y="6477000"/>
            <a:ext cx="1020763" cy="304800"/>
          </a:xfrm>
        </p:spPr>
        <p:txBody>
          <a:bodyPr/>
          <a:lstStyle>
            <a:lvl1pPr>
              <a:defRPr/>
            </a:lvl1pPr>
          </a:lstStyle>
          <a:p>
            <a:fld id="{43FA3E3E-3FB6-4B69-B8B3-187714FCC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8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39C6AB54-0E79-4EB9-B363-8F3F8C0B30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39374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EDB64A-F4CF-450B-8393-44EEE0B487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147972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8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8077200" cy="54102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58F1651-C3CF-4321-91CE-B8C4AE9476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28784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54102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/>
          </p:nvPr>
        </p:nvSpPr>
        <p:spPr>
          <a:xfrm>
            <a:off x="4416552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838200"/>
            <a:ext cx="3962400" cy="54102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D840B2D-BE55-4EAD-BC68-C94EC031EA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96123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1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4829AF1B-8935-4457-B45E-E227BF3B72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22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68782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2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30EFBCCC-9DE2-48B5-A5A9-343098EEF1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23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85575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 bwMode="auto">
          <a:xfrm>
            <a:off x="304800" y="381000"/>
            <a:ext cx="80772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6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3988" y="6473825"/>
            <a:ext cx="9906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DA799F9-A0F0-4C3A-9932-EB0A31BFAD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  <p:pic>
        <p:nvPicPr>
          <p:cNvPr id="1033" name="Picture 4" descr="Compass.pn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1" y="6211890"/>
            <a:ext cx="6731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89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cap="small">
          <a:solidFill>
            <a:schemeClr val="accent6">
              <a:lumMod val="20000"/>
              <a:lumOff val="80000"/>
            </a:schemeClr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9pPr>
      <a:extLst/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3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yor.baltimorecity.gov/bc/boards/local-control-advisory-boar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" y="4038600"/>
            <a:ext cx="9144001" cy="609600"/>
          </a:xfrm>
        </p:spPr>
        <p:txBody>
          <a:bodyPr>
            <a:noAutofit/>
          </a:bodyPr>
          <a:lstStyle/>
          <a:p>
            <a:pPr algn="ctr"/>
            <a:r>
              <a:rPr lang="en-US" sz="2100" b="1" dirty="0">
                <a:ea typeface="MS PGothic"/>
              </a:rPr>
              <a:t>Local Control Advisory board</a:t>
            </a:r>
            <a:endParaRPr lang="en-US" sz="2100" b="1" dirty="0"/>
          </a:p>
        </p:txBody>
      </p:sp>
      <p:sp>
        <p:nvSpPr>
          <p:cNvPr id="11" name="Rectangle 1028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53181" y="4741506"/>
            <a:ext cx="6934200" cy="112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ctr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entury Gothic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entury Gothic" pitchFamily="34" charset="0"/>
              <a:buChar char="−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l">
              <a:spcBef>
                <a:spcPts val="0"/>
              </a:spcBef>
              <a:buNone/>
              <a:defRPr/>
            </a:pPr>
            <a:r>
              <a:rPr lang="en-US" sz="1800" dirty="0">
                <a:solidFill>
                  <a:srgbClr val="5F5F5F"/>
                </a:solidFill>
              </a:rPr>
              <a:t>Meeting #4</a:t>
            </a:r>
          </a:p>
          <a:p>
            <a:pPr marL="0" indent="0" algn="l">
              <a:spcBef>
                <a:spcPts val="0"/>
              </a:spcBef>
              <a:buNone/>
              <a:defRPr/>
            </a:pPr>
            <a:endParaRPr lang="en-US" sz="1800" b="0" dirty="0"/>
          </a:p>
        </p:txBody>
      </p:sp>
      <p:sp>
        <p:nvSpPr>
          <p:cNvPr id="20485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EAED492-6AF9-41AE-97E8-7188E8951EFB}" type="slidenum">
              <a:rPr lang="en-US" altLang="en-US" sz="1000" smtClean="0">
                <a:solidFill>
                  <a:prstClr val="black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000" dirty="0">
              <a:solidFill>
                <a:prstClr val="black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CD10548-C328-4449-8A7A-38209C1AAB74}"/>
              </a:ext>
            </a:extLst>
          </p:cNvPr>
          <p:cNvGrpSpPr/>
          <p:nvPr/>
        </p:nvGrpSpPr>
        <p:grpSpPr>
          <a:xfrm>
            <a:off x="6792309" y="4720170"/>
            <a:ext cx="2351691" cy="1860462"/>
            <a:chOff x="5629134" y="5510556"/>
            <a:chExt cx="1154247" cy="97556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84E495-42BF-1949-87C9-8DF719D7AF8A}"/>
                </a:ext>
              </a:extLst>
            </p:cNvPr>
            <p:cNvSpPr/>
            <p:nvPr/>
          </p:nvSpPr>
          <p:spPr>
            <a:xfrm>
              <a:off x="5629134" y="5522850"/>
              <a:ext cx="1154247" cy="950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picture containing guitar&#10;&#10;Description automatically generated">
              <a:extLst>
                <a:ext uri="{FF2B5EF4-FFF2-40B4-BE49-F238E27FC236}">
                  <a16:creationId xmlns:a16="http://schemas.microsoft.com/office/drawing/2014/main" id="{9B926882-FE20-1A47-8BD7-34EAAF1A94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074" y="5510556"/>
              <a:ext cx="1038366" cy="975562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0" y="6412468"/>
            <a:ext cx="2435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December 15, 2021</a:t>
            </a:r>
          </a:p>
        </p:txBody>
      </p:sp>
    </p:spTree>
    <p:extLst>
      <p:ext uri="{BB962C8B-B14F-4D97-AF65-F5344CB8AC3E}">
        <p14:creationId xmlns:p14="http://schemas.microsoft.com/office/powerpoint/2010/main" val="84027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533C6-6C0F-481A-96D7-FA3808C7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CEDD1-9638-47BA-B586-B1A66CB0D7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96643-B09F-4907-AA3C-B2A45CA5210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9C6AB54-0E79-4EB9-B363-8F3F8C0B30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066CA1-E521-4D72-93C0-65B43D501E0E}"/>
              </a:ext>
            </a:extLst>
          </p:cNvPr>
          <p:cNvSpPr/>
          <p:nvPr/>
        </p:nvSpPr>
        <p:spPr>
          <a:xfrm>
            <a:off x="304799" y="1174459"/>
            <a:ext cx="8077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dirty="0"/>
              <a:t>Call to Order by Chair of LCAB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Welcome and Introductions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Review of Last Meeting Minutes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Presentation by Baltimore Law Department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Upcoming Meetings and Important Dates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Questions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Adjournment</a:t>
            </a:r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Local Control Advisory Board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B97A4F-F49E-4E40-9E74-15404F77A682}"/>
              </a:ext>
            </a:extLst>
          </p:cNvPr>
          <p:cNvSpPr txBox="1"/>
          <p:nvPr/>
        </p:nvSpPr>
        <p:spPr>
          <a:xfrm>
            <a:off x="304800" y="1032335"/>
            <a:ext cx="8077200" cy="3435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i="1" dirty="0"/>
              <a:t>“The Advisory Board shall study the potential issues related to the transfer of control of the Police Department of Baltimore City from the State to the City, including: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implementation of the ongoing consent decree;</a:t>
            </a:r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management of the Police Department; </a:t>
            </a:r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the transfer of personnel; </a:t>
            </a:r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different models of local control of the Police Department; </a:t>
            </a:r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financial impacts of local control, including liability issues; and </a:t>
            </a:r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the details of a potential charter amendment to assume control of the Police Department.”</a:t>
            </a:r>
            <a:endParaRPr lang="en-US" b="1" dirty="0"/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06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Overview of Previous Meeting Minutes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8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Presentation by Law Department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4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Upcoming Meetings and Important Dates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742D8C-DBBC-4F55-859C-685BF0AA7FC6}"/>
              </a:ext>
            </a:extLst>
          </p:cNvPr>
          <p:cNvSpPr txBox="1"/>
          <p:nvPr/>
        </p:nvSpPr>
        <p:spPr>
          <a:xfrm>
            <a:off x="561975" y="1162050"/>
            <a:ext cx="767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CD4B1D-3300-4C70-A56B-739D4276FE48}"/>
              </a:ext>
            </a:extLst>
          </p:cNvPr>
          <p:cNvSpPr txBox="1"/>
          <p:nvPr/>
        </p:nvSpPr>
        <p:spPr>
          <a:xfrm>
            <a:off x="304800" y="1162050"/>
            <a:ext cx="807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Upcoming Meetings</a:t>
            </a:r>
          </a:p>
          <a:p>
            <a:endParaRPr lang="en-US" dirty="0"/>
          </a:p>
          <a:p>
            <a:r>
              <a:rPr lang="en-US" i="1" dirty="0"/>
              <a:t>Wednesday January 5</a:t>
            </a:r>
            <a:r>
              <a:rPr lang="en-US" i="1" baseline="30000" dirty="0"/>
              <a:t>th</a:t>
            </a:r>
            <a:r>
              <a:rPr lang="en-US" i="1" dirty="0"/>
              <a:t> at 5:30 pm then moving forward on Fridays at 10am am: January 14, January 28,  February 11, February 25</a:t>
            </a:r>
          </a:p>
          <a:p>
            <a:endParaRPr lang="en-US" i="1" dirty="0"/>
          </a:p>
          <a:p>
            <a:r>
              <a:rPr lang="en-US" i="1" dirty="0"/>
              <a:t>Each meeting is budgeted for 2 hours and will take place virtually via WebEx. Information about meetings can be found on the City of Baltimore Boards and Commissions Website: </a:t>
            </a:r>
            <a:r>
              <a:rPr lang="en-US" dirty="0">
                <a:hlinkClick r:id="rId3"/>
              </a:rPr>
              <a:t>https://mayor.baltimorecity.gov/bc/boards/local-control-advisory-board</a:t>
            </a:r>
            <a:r>
              <a:rPr lang="en-US" dirty="0"/>
              <a:t> </a:t>
            </a:r>
          </a:p>
          <a:p>
            <a:endParaRPr lang="en-US" i="1" dirty="0"/>
          </a:p>
          <a:p>
            <a:r>
              <a:rPr lang="en-US" u="sng" dirty="0"/>
              <a:t>Important 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June/July 2022- Introduce Local Control Referendum Language to Council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August 5, 2022 - Certification of Local Ballot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December 1, 2022 – Final report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u="sng" dirty="0"/>
              <a:t>Ongoing Reminders for Local Control Advisory Board 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Formalize Committee Structure and Cadence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Identify “Role-Model” Cities to hear from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5775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Questions? Comments?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D74B6-BE6C-4535-BBE2-B2D59AD8C77D}"/>
              </a:ext>
            </a:extLst>
          </p:cNvPr>
          <p:cNvSpPr txBox="1"/>
          <p:nvPr/>
        </p:nvSpPr>
        <p:spPr>
          <a:xfrm>
            <a:off x="532660" y="11896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E33CF-2027-4252-966C-7B8D0FDEBB0B}"/>
              </a:ext>
            </a:extLst>
          </p:cNvPr>
          <p:cNvSpPr txBox="1"/>
          <p:nvPr/>
        </p:nvSpPr>
        <p:spPr>
          <a:xfrm>
            <a:off x="304800" y="1260629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6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ADJOURNMENT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D74B6-BE6C-4535-BBE2-B2D59AD8C77D}"/>
              </a:ext>
            </a:extLst>
          </p:cNvPr>
          <p:cNvSpPr txBox="1"/>
          <p:nvPr/>
        </p:nvSpPr>
        <p:spPr>
          <a:xfrm>
            <a:off x="532660" y="11896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E33CF-2027-4252-966C-7B8D0FDEBB0B}"/>
              </a:ext>
            </a:extLst>
          </p:cNvPr>
          <p:cNvSpPr txBox="1"/>
          <p:nvPr/>
        </p:nvSpPr>
        <p:spPr>
          <a:xfrm>
            <a:off x="304800" y="1260629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88547"/>
      </p:ext>
    </p:extLst>
  </p:cSld>
  <p:clrMapOvr>
    <a:masterClrMapping/>
  </p:clrMapOvr>
</p:sld>
</file>

<file path=ppt/theme/theme1.xml><?xml version="1.0" encoding="utf-8"?>
<a:theme xmlns:a="http://schemas.openxmlformats.org/drawingml/2006/main" name="PlanningPP5">
  <a:themeElements>
    <a:clrScheme name="City Planning Pal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F2840"/>
      </a:accent1>
      <a:accent2>
        <a:srgbClr val="005DAC"/>
      </a:accent2>
      <a:accent3>
        <a:srgbClr val="6C54A3"/>
      </a:accent3>
      <a:accent4>
        <a:srgbClr val="D06640"/>
      </a:accent4>
      <a:accent5>
        <a:srgbClr val="4EB748"/>
      </a:accent5>
      <a:accent6>
        <a:srgbClr val="FDB927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163EFB1AF824CA6AEABBCE4C7D335" ma:contentTypeVersion="11" ma:contentTypeDescription="Create a new document." ma:contentTypeScope="" ma:versionID="e0a884363becea113011d89c81efdb09">
  <xsd:schema xmlns:xsd="http://www.w3.org/2001/XMLSchema" xmlns:xs="http://www.w3.org/2001/XMLSchema" xmlns:p="http://schemas.microsoft.com/office/2006/metadata/properties" xmlns:ns3="f19b630c-362e-4d3a-9388-d73d1bb9b44f" xmlns:ns4="b7ea5412-f3b7-41d6-b38f-4a6223f9b432" targetNamespace="http://schemas.microsoft.com/office/2006/metadata/properties" ma:root="true" ma:fieldsID="888d1299d7d6940c3b209f944328e029" ns3:_="" ns4:_="">
    <xsd:import namespace="f19b630c-362e-4d3a-9388-d73d1bb9b44f"/>
    <xsd:import namespace="b7ea5412-f3b7-41d6-b38f-4a6223f9b4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b630c-362e-4d3a-9388-d73d1bb9b4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a5412-f3b7-41d6-b38f-4a6223f9b43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9A15D7-FE7B-4705-B8A7-557FB543AD4A}">
  <ds:schemaRefs>
    <ds:schemaRef ds:uri="f19b630c-362e-4d3a-9388-d73d1bb9b44f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7ea5412-f3b7-41d6-b38f-4a6223f9b432"/>
  </ds:schemaRefs>
</ds:datastoreItem>
</file>

<file path=customXml/itemProps2.xml><?xml version="1.0" encoding="utf-8"?>
<ds:datastoreItem xmlns:ds="http://schemas.openxmlformats.org/officeDocument/2006/customXml" ds:itemID="{75AE8632-650F-47C1-BC0B-73A6CAFEFA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9FFACB-CC05-42D8-99FD-C7A24BDC55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9b630c-362e-4d3a-9388-d73d1bb9b44f"/>
    <ds:schemaRef ds:uri="b7ea5412-f3b7-41d6-b38f-4a6223f9b4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25349</TotalTime>
  <Words>327</Words>
  <Application>Microsoft Office PowerPoint</Application>
  <PresentationFormat>On-screen Show (4:3)</PresentationFormat>
  <Paragraphs>71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Courier New</vt:lpstr>
      <vt:lpstr>Times New Roman</vt:lpstr>
      <vt:lpstr>Trebuchet MS</vt:lpstr>
      <vt:lpstr>PlanningPP5</vt:lpstr>
      <vt:lpstr>Local Control Advisory board</vt:lpstr>
      <vt:lpstr>Local Control Advisory Board</vt:lpstr>
      <vt:lpstr>Local control advisory board</vt:lpstr>
      <vt:lpstr>Local control advisory board</vt:lpstr>
      <vt:lpstr>Local control advisory board</vt:lpstr>
      <vt:lpstr>Local control advisory board</vt:lpstr>
      <vt:lpstr>Local control advisory board</vt:lpstr>
      <vt:lpstr>Local control advisory board</vt:lpstr>
    </vt:vector>
  </TitlesOfParts>
  <Company>City of Baltimore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Changing snap regulations on Baltimore city</dc:title>
  <dc:creator>Buzogany, Sarah</dc:creator>
  <cp:lastModifiedBy>Mehu, Natasha (Mayor's Office)</cp:lastModifiedBy>
  <cp:revision>451</cp:revision>
  <cp:lastPrinted>2020-07-09T18:06:15Z</cp:lastPrinted>
  <dcterms:created xsi:type="dcterms:W3CDTF">2020-04-28T14:19:19Z</dcterms:created>
  <dcterms:modified xsi:type="dcterms:W3CDTF">2021-12-15T13:30:47Z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0x010100709163EFB1AF824CA6AEABBCE4C7D335</vt:lpwstr>
  </property>
</Properties>
</file>